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94" r:id="rId2"/>
    <p:sldId id="298" r:id="rId3"/>
    <p:sldId id="300" r:id="rId4"/>
    <p:sldId id="301" r:id="rId5"/>
    <p:sldId id="312" r:id="rId6"/>
    <p:sldId id="305" r:id="rId7"/>
    <p:sldId id="306" r:id="rId8"/>
    <p:sldId id="303" r:id="rId9"/>
    <p:sldId id="310" r:id="rId10"/>
    <p:sldId id="315" r:id="rId11"/>
    <p:sldId id="314" r:id="rId12"/>
    <p:sldId id="318" r:id="rId13"/>
    <p:sldId id="304" r:id="rId14"/>
    <p:sldId id="313" r:id="rId15"/>
    <p:sldId id="31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4E"/>
    <a:srgbClr val="4E4E4E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98" autoAdjust="0"/>
    <p:restoredTop sz="99860" autoAdjust="0"/>
  </p:normalViewPr>
  <p:slideViewPr>
    <p:cSldViewPr snapToGrid="0" snapToObjects="1" showGuides="1">
      <p:cViewPr varScale="1">
        <p:scale>
          <a:sx n="174" d="100"/>
          <a:sy n="174" d="100"/>
        </p:scale>
        <p:origin x="2664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27482" y="4117046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0194" y="1231585"/>
            <a:ext cx="2525775" cy="252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1214" y="999298"/>
            <a:ext cx="3531811" cy="2966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5340" y="999298"/>
            <a:ext cx="2212232" cy="28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u="sng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1882" y="6504213"/>
            <a:ext cx="340280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3600" y="6504213"/>
            <a:ext cx="4389120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u="sng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35086" y="6504213"/>
            <a:ext cx="4657634" cy="250031"/>
          </a:xfrm>
        </p:spPr>
        <p:txBody>
          <a:bodyPr/>
          <a:lstStyle>
            <a:lvl1pPr>
              <a:defRPr sz="1200" b="0" dirty="0" smtClean="0"/>
            </a:lvl1pPr>
          </a:lstStyle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u="sng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2171" y="6498625"/>
            <a:ext cx="3236686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u="sng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8800" y="6504213"/>
            <a:ext cx="4692201" cy="242873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62622" y="769256"/>
            <a:ext cx="8196036" cy="538324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u="sng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8043" y="6498625"/>
            <a:ext cx="4492826" cy="242873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u="sng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4629" y="6504213"/>
            <a:ext cx="486637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15900" y="6258863"/>
            <a:ext cx="526286" cy="24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630" y="6190317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SBN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SBND-colo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205" y="123290"/>
            <a:ext cx="722846" cy="7228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Presenter </a:t>
            </a:r>
            <a:r>
              <a:rPr lang="en-US" dirty="0" smtClean="0"/>
              <a:t>Name [20pt Regular]</a:t>
            </a:r>
            <a:r>
              <a:rPr lang="en-US" dirty="0"/>
              <a:t>	</a:t>
            </a:r>
          </a:p>
          <a:p>
            <a:r>
              <a:rPr lang="en-US" dirty="0" smtClean="0"/>
              <a:t>Director’s Progress Review of SBND </a:t>
            </a:r>
            <a:endParaRPr lang="en-US" dirty="0"/>
          </a:p>
          <a:p>
            <a:r>
              <a:rPr lang="en-US" dirty="0" smtClean="0"/>
              <a:t>19-20 December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1" cy="1003049"/>
          </a:xfrm>
        </p:spPr>
        <p:txBody>
          <a:bodyPr>
            <a:noAutofit/>
          </a:bodyPr>
          <a:lstStyle/>
          <a:p>
            <a:r>
              <a:rPr lang="en-US" dirty="0" smtClean="0"/>
              <a:t>SBND Subsystem Talk Example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 and Milestones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9283" y="877307"/>
            <a:ext cx="8006915" cy="540919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List of </a:t>
            </a:r>
            <a:r>
              <a:rPr lang="en-US" dirty="0"/>
              <a:t>r</a:t>
            </a:r>
            <a:r>
              <a:rPr lang="en-US" dirty="0" smtClean="0"/>
              <a:t>emaining deliverables </a:t>
            </a:r>
            <a:r>
              <a:rPr lang="en-US" dirty="0" smtClean="0"/>
              <a:t>and their </a:t>
            </a:r>
            <a:r>
              <a:rPr lang="en-US" dirty="0" smtClean="0"/>
              <a:t>milestones to </a:t>
            </a:r>
            <a:r>
              <a:rPr lang="en-US" dirty="0" smtClean="0"/>
              <a:t>FNAL for </a:t>
            </a:r>
            <a:r>
              <a:rPr lang="en-US" dirty="0" smtClean="0"/>
              <a:t>detector assembly and installation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Receiving and installation process </a:t>
            </a:r>
          </a:p>
          <a:p>
            <a:endParaRPr lang="en-US" dirty="0"/>
          </a:p>
          <a:p>
            <a:r>
              <a:rPr lang="en-US" dirty="0"/>
              <a:t>Resources need for assembly and installation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and Mitigation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9283" y="877307"/>
            <a:ext cx="8006915" cy="4528411"/>
          </a:xfrm>
        </p:spPr>
        <p:txBody>
          <a:bodyPr/>
          <a:lstStyle/>
          <a:p>
            <a:r>
              <a:rPr lang="en-US" dirty="0" smtClean="0"/>
              <a:t>List of schedule and cost risk items </a:t>
            </a:r>
            <a:endParaRPr lang="en-US" dirty="0"/>
          </a:p>
          <a:p>
            <a:pPr lvl="1"/>
            <a:r>
              <a:rPr lang="en-US" dirty="0" smtClean="0"/>
              <a:t>Wire-winding facility delays</a:t>
            </a:r>
          </a:p>
          <a:p>
            <a:pPr lvl="1"/>
            <a:r>
              <a:rPr lang="en-US" dirty="0" smtClean="0"/>
              <a:t>HV feed-through  </a:t>
            </a:r>
          </a:p>
          <a:p>
            <a:pPr lvl="1"/>
            <a:r>
              <a:rPr lang="en-US" dirty="0" smtClean="0"/>
              <a:t>Cold test </a:t>
            </a:r>
          </a:p>
          <a:p>
            <a:r>
              <a:rPr lang="en-US" dirty="0" smtClean="0"/>
              <a:t>Mitigation method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Resource (DOE-only)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9283" y="877307"/>
            <a:ext cx="8006915" cy="540919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List </a:t>
            </a:r>
            <a:r>
              <a:rPr lang="en-US" dirty="0" smtClean="0"/>
              <a:t>of </a:t>
            </a:r>
            <a:r>
              <a:rPr lang="en-US" dirty="0" smtClean="0"/>
              <a:t>resource (labor and M&amp;S) required for remaining tasks to completion</a:t>
            </a:r>
            <a:endParaRPr lang="en-US" dirty="0" smtClean="0"/>
          </a:p>
          <a:p>
            <a:r>
              <a:rPr lang="en-US" dirty="0" smtClean="0"/>
              <a:t>State resource coordination efforts with </a:t>
            </a:r>
            <a:r>
              <a:rPr lang="en-US" dirty="0" err="1" smtClean="0"/>
              <a:t>Fermilab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Control and Assurance Program for this subsystem:</a:t>
            </a:r>
          </a:p>
          <a:p>
            <a:pPr lvl="1"/>
            <a:r>
              <a:rPr lang="en-US" dirty="0" smtClean="0"/>
              <a:t>What tests are planned during fabrication</a:t>
            </a:r>
          </a:p>
          <a:p>
            <a:pPr lvl="2"/>
            <a:r>
              <a:rPr lang="en-US" dirty="0" smtClean="0"/>
              <a:t> (e.g. wire tension, APA cold test)</a:t>
            </a:r>
          </a:p>
          <a:p>
            <a:pPr lvl="1"/>
            <a:r>
              <a:rPr lang="en-US" dirty="0" smtClean="0"/>
              <a:t>What tests are planned at FNAL for assembly and installation</a:t>
            </a:r>
          </a:p>
          <a:p>
            <a:r>
              <a:rPr lang="en-US" dirty="0"/>
              <a:t>ES&amp;H considerations for this subsystem:</a:t>
            </a:r>
          </a:p>
          <a:p>
            <a:pPr lvl="1"/>
            <a:r>
              <a:rPr lang="en-US" dirty="0"/>
              <a:t>How is safety documentation reviewed</a:t>
            </a:r>
          </a:p>
          <a:p>
            <a:pPr lvl="1"/>
            <a:r>
              <a:rPr lang="en-US" dirty="0"/>
              <a:t>What standards are used (e.g. ASME pressure vessel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ES&amp;H , Q/A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6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done this and that</a:t>
            </a:r>
          </a:p>
          <a:p>
            <a:r>
              <a:rPr lang="en-US" dirty="0" smtClean="0"/>
              <a:t>We expect to finish this and that</a:t>
            </a:r>
          </a:p>
          <a:p>
            <a:r>
              <a:rPr lang="en-US" dirty="0" smtClean="0"/>
              <a:t>We worry about this</a:t>
            </a:r>
          </a:p>
          <a:p>
            <a:r>
              <a:rPr lang="en-US" dirty="0" smtClean="0"/>
              <a:t>We will delivery those to SBND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7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Presenter/Presentation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3312" y="2340865"/>
            <a:ext cx="6327648" cy="1001498"/>
          </a:xfrm>
        </p:spPr>
        <p:txBody>
          <a:bodyPr/>
          <a:lstStyle/>
          <a:p>
            <a:r>
              <a:rPr lang="en-US" sz="6600" dirty="0" smtClean="0"/>
              <a:t>Backup Slides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2909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Subsystem overview (design, scope and interface,2-3 slides)</a:t>
            </a:r>
          </a:p>
          <a:p>
            <a:r>
              <a:rPr lang="en-US" dirty="0" smtClean="0"/>
              <a:t>Resource and management team (1slide)</a:t>
            </a:r>
          </a:p>
          <a:p>
            <a:r>
              <a:rPr lang="en-US" dirty="0" smtClean="0"/>
              <a:t>Progress </a:t>
            </a:r>
            <a:r>
              <a:rPr lang="en-US" dirty="0" smtClean="0"/>
              <a:t>of design and fabrication </a:t>
            </a:r>
            <a:r>
              <a:rPr lang="en-US" dirty="0" smtClean="0"/>
              <a:t>(</a:t>
            </a:r>
            <a:r>
              <a:rPr lang="en-US" dirty="0" smtClean="0"/>
              <a:t>1-2</a:t>
            </a:r>
            <a:r>
              <a:rPr lang="en-US" dirty="0" smtClean="0"/>
              <a:t> </a:t>
            </a:r>
            <a:r>
              <a:rPr lang="en-US" dirty="0" smtClean="0"/>
              <a:t>slides)</a:t>
            </a:r>
            <a:endParaRPr lang="en-US" dirty="0"/>
          </a:p>
          <a:p>
            <a:r>
              <a:rPr lang="en-US" dirty="0" smtClean="0"/>
              <a:t>Technical reviews and responses (</a:t>
            </a:r>
            <a:r>
              <a:rPr lang="en-US" dirty="0" smtClean="0"/>
              <a:t>2 </a:t>
            </a:r>
            <a:r>
              <a:rPr lang="en-US" dirty="0" smtClean="0"/>
              <a:t>slides) </a:t>
            </a:r>
          </a:p>
          <a:p>
            <a:r>
              <a:rPr lang="en-US" dirty="0"/>
              <a:t>Schedule and cost summary (2 slides)</a:t>
            </a:r>
          </a:p>
          <a:p>
            <a:r>
              <a:rPr lang="en-US" dirty="0" smtClean="0"/>
              <a:t>Deliverables </a:t>
            </a:r>
            <a:r>
              <a:rPr lang="en-US" dirty="0" smtClean="0"/>
              <a:t>and milestones (2 </a:t>
            </a:r>
            <a:r>
              <a:rPr lang="en-US" dirty="0"/>
              <a:t>slides) </a:t>
            </a:r>
            <a:endParaRPr lang="en-US" dirty="0" smtClean="0"/>
          </a:p>
          <a:p>
            <a:r>
              <a:rPr lang="en-US" dirty="0" smtClean="0"/>
              <a:t>QA/QC and ESH (</a:t>
            </a:r>
            <a:r>
              <a:rPr lang="en-US" dirty="0" smtClean="0"/>
              <a:t>1slides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Summary (1 slide)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requirement</a:t>
            </a:r>
          </a:p>
          <a:p>
            <a:pPr lvl="1"/>
            <a:r>
              <a:rPr lang="en-US" dirty="0" smtClean="0"/>
              <a:t>Wire pitch 3mm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Scope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Include subsystem pictures, drawings etc.</a:t>
            </a:r>
          </a:p>
          <a:p>
            <a:r>
              <a:rPr lang="en-US" dirty="0" smtClean="0"/>
              <a:t>Interface and integration</a:t>
            </a:r>
          </a:p>
          <a:p>
            <a:pPr lvl="1"/>
            <a:r>
              <a:rPr lang="en-US" dirty="0" smtClean="0"/>
              <a:t>Cold electronics interface</a:t>
            </a:r>
          </a:p>
          <a:p>
            <a:pPr lvl="1"/>
            <a:r>
              <a:rPr lang="en-US" dirty="0" smtClean="0"/>
              <a:t>Cryostat Interface</a:t>
            </a:r>
          </a:p>
          <a:p>
            <a:pPr lvl="1"/>
            <a:r>
              <a:rPr lang="en-US" dirty="0" smtClean="0"/>
              <a:t>Readout DAQ</a:t>
            </a:r>
          </a:p>
          <a:p>
            <a:pPr lvl="1"/>
            <a:r>
              <a:rPr lang="en-US" dirty="0" smtClean="0"/>
              <a:t>Working with installation group/electronics/DAQ group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Deliverables </a:t>
            </a:r>
            <a:endParaRPr lang="en-US" dirty="0"/>
          </a:p>
          <a:p>
            <a:pPr lvl="1"/>
            <a:r>
              <a:rPr lang="en-US" dirty="0" smtClean="0"/>
              <a:t>List of deliverables for installation and integration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Overview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65068" y="6504213"/>
            <a:ext cx="3219617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key institutions and their responsivities</a:t>
            </a:r>
          </a:p>
          <a:p>
            <a:r>
              <a:rPr lang="en-US" dirty="0"/>
              <a:t>List of engineers, technicians and physicist</a:t>
            </a:r>
          </a:p>
          <a:p>
            <a:r>
              <a:rPr lang="en-US" dirty="0"/>
              <a:t>Funding </a:t>
            </a:r>
            <a:r>
              <a:rPr lang="en-US" dirty="0" smtClean="0"/>
              <a:t>sources: M&amp;S and engineering team supports etc.</a:t>
            </a:r>
          </a:p>
          <a:p>
            <a:r>
              <a:rPr lang="en-US" dirty="0" smtClean="0"/>
              <a:t>L3 WBS tasks and managers</a:t>
            </a:r>
          </a:p>
          <a:p>
            <a:r>
              <a:rPr lang="en-US" dirty="0"/>
              <a:t>L2 managers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of Design and Fabrication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9283" y="877307"/>
            <a:ext cx="8006915" cy="540919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Summary of current design and fabrication status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reviews held already and planned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Technical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has been a technical review/assessment of the </a:t>
            </a:r>
            <a:r>
              <a:rPr lang="en-US" dirty="0" smtClean="0"/>
              <a:t>system, </a:t>
            </a:r>
            <a:r>
              <a:rPr lang="en-US" dirty="0" smtClean="0"/>
              <a:t>list the </a:t>
            </a:r>
            <a:r>
              <a:rPr lang="en-US" dirty="0" smtClean="0"/>
              <a:t>key recommendations </a:t>
            </a:r>
            <a:r>
              <a:rPr lang="en-US" dirty="0" smtClean="0"/>
              <a:t>and the action taken in response to </a:t>
            </a:r>
            <a:r>
              <a:rPr lang="en-US" dirty="0" smtClean="0"/>
              <a:t>key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</a:t>
            </a:r>
            <a:r>
              <a:rPr lang="en-US" dirty="0" smtClean="0"/>
              <a:t>to Review Recommendations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1"/>
            <a:ext cx="8569411" cy="1215596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Schedule and cost table  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(Ask Ting for “standard ones” extracted from </a:t>
            </a:r>
            <a:r>
              <a:rPr lang="en-US" sz="1800" dirty="0" err="1" smtClean="0"/>
              <a:t>docDB</a:t>
            </a:r>
            <a:r>
              <a:rPr lang="en-US" sz="1800" dirty="0" smtClean="0"/>
              <a:t> 246 )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, Cost and Milestones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75763"/>
              </p:ext>
            </p:extLst>
          </p:nvPr>
        </p:nvGraphicFramePr>
        <p:xfrm>
          <a:off x="429419" y="1794293"/>
          <a:ext cx="8167253" cy="3595257"/>
        </p:xfrm>
        <a:graphic>
          <a:graphicData uri="http://schemas.openxmlformats.org/drawingml/2006/table">
            <a:tbl>
              <a:tblPr/>
              <a:tblGrid>
                <a:gridCol w="4068668"/>
                <a:gridCol w="1316334"/>
                <a:gridCol w="1241543"/>
                <a:gridCol w="1540708"/>
              </a:tblGrid>
              <a:tr h="5091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Task 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Start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Cost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D4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TPC Preliminary Design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03/12/15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08/20/15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800" b="1" i="0" u="none" strike="noStrike" dirty="0">
                        <a:solidFill>
                          <a:srgbClr val="80008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TPC Final Design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10/01/15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11/30/16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1" i="0" u="none" strike="noStrike" dirty="0">
                        <a:solidFill>
                          <a:srgbClr val="80008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APA Frame Fabrication - (UK)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04/01/16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10/31/16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800" b="1" i="0" u="none" strike="noStrike" dirty="0">
                        <a:solidFill>
                          <a:srgbClr val="80008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Geometry Boards - (US)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12/01/15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12/29/16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1" i="0" u="none" strike="noStrike" dirty="0">
                        <a:solidFill>
                          <a:srgbClr val="80008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APA Winding- (UK)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09/06/16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07/07/17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800" b="1" i="0" u="none" strike="noStrike" dirty="0">
                        <a:solidFill>
                          <a:srgbClr val="80008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APA Winding - (US)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09/06/16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07/10/17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1" i="0" u="none" strike="noStrike" dirty="0">
                        <a:solidFill>
                          <a:srgbClr val="80008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CPA Fabrication - (UK)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08/04/16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08/17/17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1" i="0" u="none" strike="noStrike" dirty="0">
                        <a:solidFill>
                          <a:srgbClr val="80008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Field Cage Fabrication - (US)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08/04/16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08/17/17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800" b="1" i="0" u="none" strike="noStrike" dirty="0">
                        <a:solidFill>
                          <a:srgbClr val="80008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HV and Feed-through - (US-UK)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11/01/16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>
                          <a:solidFill>
                            <a:srgbClr val="800080"/>
                          </a:solidFill>
                          <a:effectLst/>
                          <a:latin typeface="Calibri" charset="0"/>
                        </a:rPr>
                        <a:t>06/13/17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800" b="1" i="0" u="none" strike="noStrike" dirty="0">
                        <a:solidFill>
                          <a:srgbClr val="80008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</a:t>
            </a:r>
            <a:r>
              <a:rPr lang="en-US" sz="1400" dirty="0" smtClean="0">
                <a:solidFill>
                  <a:srgbClr val="404040"/>
                </a:solidFill>
              </a:rPr>
              <a:t>(ask Ting for excel plot)	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" y="917382"/>
            <a:ext cx="7363302" cy="465035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Presenter/Presentation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N_PPT_113015-SBND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SBN_PPT_113015-SBND.potx</Template>
  <TotalTime>3988</TotalTime>
  <Words>510</Words>
  <Application>Microsoft Macintosh PowerPoint</Application>
  <PresentationFormat>On-screen Show (4:3)</PresentationFormat>
  <Paragraphs>160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Geneva</vt:lpstr>
      <vt:lpstr>Helvetica</vt:lpstr>
      <vt:lpstr>ＭＳ Ｐゴシック</vt:lpstr>
      <vt:lpstr>Arial</vt:lpstr>
      <vt:lpstr>SBN_PPT_113015-SBND</vt:lpstr>
      <vt:lpstr>PowerPoint Presentation</vt:lpstr>
      <vt:lpstr>Outline</vt:lpstr>
      <vt:lpstr>Subsystem Overview  </vt:lpstr>
      <vt:lpstr>Resources </vt:lpstr>
      <vt:lpstr>Progress of Design and Fabrication</vt:lpstr>
      <vt:lpstr>Independent Technical Review</vt:lpstr>
      <vt:lpstr>Response to Review Recommendations</vt:lpstr>
      <vt:lpstr>Schedule , Cost and Milestones </vt:lpstr>
      <vt:lpstr>Schedule (ask Ting for excel plot) </vt:lpstr>
      <vt:lpstr>Deliverable and Milestones</vt:lpstr>
      <vt:lpstr>Risk and Mitigation </vt:lpstr>
      <vt:lpstr>Fermilab Resource (DOE-only)</vt:lpstr>
      <vt:lpstr>ES&amp;H , Q/A</vt:lpstr>
      <vt:lpstr>Summary</vt:lpstr>
      <vt:lpstr>Backup Slides</vt:lpstr>
    </vt:vector>
  </TitlesOfParts>
  <Company>Sandbox Studio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Ting Miao</cp:lastModifiedBy>
  <cp:revision>317</cp:revision>
  <cp:lastPrinted>2014-01-20T19:40:21Z</cp:lastPrinted>
  <dcterms:created xsi:type="dcterms:W3CDTF">2014-01-03T20:18:13Z</dcterms:created>
  <dcterms:modified xsi:type="dcterms:W3CDTF">2016-11-14T18:00:07Z</dcterms:modified>
</cp:coreProperties>
</file>